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3" r:id="rId5"/>
    <p:sldId id="26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>
        <p:scale>
          <a:sx n="102" d="100"/>
          <a:sy n="102" d="100"/>
        </p:scale>
        <p:origin x="-180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40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95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770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3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28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150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53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785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921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72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264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68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436418"/>
            <a:ext cx="543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Indication Néphropathie indéterminée patient &lt; 45 ans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0064" y="1949276"/>
            <a:ext cx="76502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/>
              <a:t>Centre ou région ou ville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NOM: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Prénom: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Date de naissance et Age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Origine géographique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Parents apparentés?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Patient en attente de greffe </a:t>
            </a:r>
            <a:r>
              <a:rPr lang="fr-FR" sz="1600" b="1" dirty="0"/>
              <a:t>oui/non</a:t>
            </a:r>
          </a:p>
          <a:p>
            <a:pPr marL="285750" indent="-285750">
              <a:buFontTx/>
              <a:buChar char="-"/>
            </a:pPr>
            <a:endParaRPr lang="fr-FR" sz="1600" b="1" dirty="0"/>
          </a:p>
          <a:p>
            <a:pPr marL="285750" indent="-285750">
              <a:buFontTx/>
              <a:buChar char="-"/>
            </a:pPr>
            <a:r>
              <a:rPr lang="fr-FR" sz="1600" dirty="0"/>
              <a:t>Greffe par donneur vivant apparentée </a:t>
            </a:r>
            <a:r>
              <a:rPr lang="fr-FR" sz="1600" b="1" dirty="0"/>
              <a:t>oui/non</a:t>
            </a:r>
          </a:p>
          <a:p>
            <a:pPr marL="285750" indent="-285750">
              <a:buFontTx/>
              <a:buChar char="-"/>
            </a:pPr>
            <a:endParaRPr lang="fr-FR" sz="1600" b="1" dirty="0"/>
          </a:p>
          <a:p>
            <a:pPr marL="285750" indent="-285750">
              <a:buFontTx/>
              <a:buChar char="-"/>
            </a:pPr>
            <a:r>
              <a:rPr lang="fr-FR" sz="1600" dirty="0"/>
              <a:t>Récidive possible de la néphropathie selon vous après TR </a:t>
            </a:r>
            <a:r>
              <a:rPr lang="fr-FR" sz="1600" b="1" dirty="0"/>
              <a:t>oui/non/je ne sais pas</a:t>
            </a:r>
          </a:p>
          <a:p>
            <a:pPr marL="285750" indent="-285750">
              <a:buFontTx/>
              <a:buChar char="-"/>
            </a:pPr>
            <a:endParaRPr lang="fr-FR" sz="1600" b="1" dirty="0"/>
          </a:p>
          <a:p>
            <a:pPr marL="285750" indent="-285750">
              <a:buFontTx/>
              <a:buChar char="-"/>
            </a:pPr>
            <a:r>
              <a:rPr lang="fr-FR" sz="1600" dirty="0"/>
              <a:t>Patient déjà greffé </a:t>
            </a:r>
            <a:r>
              <a:rPr lang="fr-FR" sz="1600" b="1" dirty="0"/>
              <a:t>oui/non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Apparentés atteint de maladie rénale  </a:t>
            </a:r>
            <a:r>
              <a:rPr lang="fr-FR" sz="1600" b="1" dirty="0"/>
              <a:t>oui/non</a:t>
            </a:r>
          </a:p>
          <a:p>
            <a:pPr marL="742950" lvl="1" indent="-285750">
              <a:buFontTx/>
              <a:buChar char="-"/>
            </a:pPr>
            <a:r>
              <a:rPr lang="fr-FR" sz="1600" dirty="0"/>
              <a:t>1</a:t>
            </a:r>
            <a:r>
              <a:rPr lang="fr-FR" sz="1600" baseline="30000" dirty="0"/>
              <a:t>er</a:t>
            </a:r>
            <a:r>
              <a:rPr lang="fr-FR" sz="1600" dirty="0"/>
              <a:t> degré (Père, mère, Frère, sœur) </a:t>
            </a:r>
            <a:r>
              <a:rPr lang="fr-FR" sz="1600" b="1" dirty="0"/>
              <a:t>oui/non</a:t>
            </a:r>
            <a:endParaRPr lang="fr-FR" sz="1600" dirty="0"/>
          </a:p>
          <a:p>
            <a:pPr marL="742950" lvl="1" indent="-285750">
              <a:buFontTx/>
              <a:buChar char="-"/>
            </a:pPr>
            <a:r>
              <a:rPr lang="fr-FR" sz="1600" dirty="0"/>
              <a:t>2eme degré (oncle, tante, cousin germain…) </a:t>
            </a:r>
            <a:r>
              <a:rPr lang="fr-FR" sz="1600" b="1" dirty="0"/>
              <a:t>oui/non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="" xmlns:a16="http://schemas.microsoft.com/office/drawing/2014/main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1916832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1AF3D7B-BD47-B445-8A0B-7AC9F43D8579}"/>
              </a:ext>
            </a:extLst>
          </p:cNvPr>
          <p:cNvSpPr txBox="1"/>
          <p:nvPr/>
        </p:nvSpPr>
        <p:spPr>
          <a:xfrm>
            <a:off x="90064" y="5447510"/>
            <a:ext cx="23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b="1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8972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436418"/>
            <a:ext cx="543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Indication Néphropathie indéterminée patient &lt; 45 ans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="" xmlns:a16="http://schemas.microsoft.com/office/drawing/2014/main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1916832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705BC32-B6C1-994A-9C3E-051C23DBEDB6}"/>
              </a:ext>
            </a:extLst>
          </p:cNvPr>
          <p:cNvSpPr/>
          <p:nvPr/>
        </p:nvSpPr>
        <p:spPr>
          <a:xfrm>
            <a:off x="1907704" y="3155258"/>
            <a:ext cx="3926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Arbre Généalogique  ou fiche </a:t>
            </a:r>
            <a:r>
              <a:rPr lang="fr-FR" dirty="0" err="1"/>
              <a:t>phenotips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D265905-24A5-7049-A34C-1BCEF086A7D7}"/>
              </a:ext>
            </a:extLst>
          </p:cNvPr>
          <p:cNvSpPr/>
          <p:nvPr/>
        </p:nvSpPr>
        <p:spPr>
          <a:xfrm>
            <a:off x="349966" y="2028214"/>
            <a:ext cx="78224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Trio disponible  </a:t>
            </a:r>
            <a:r>
              <a:rPr lang="fr-FR" b="1" dirty="0"/>
              <a:t>oui/non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dirty="0"/>
              <a:t>Apparentés disponibles en plus du trio </a:t>
            </a:r>
            <a:r>
              <a:rPr lang="fr-FR" b="1" dirty="0"/>
              <a:t>oui/non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8087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436418"/>
            <a:ext cx="543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Indication Néphropathie indéterminée patient &lt; 45 ans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="" xmlns:a16="http://schemas.microsoft.com/office/drawing/2014/main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1916832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7D73039-89D1-CC46-A9A7-A034090F382C}"/>
              </a:ext>
            </a:extLst>
          </p:cNvPr>
          <p:cNvSpPr txBox="1"/>
          <p:nvPr/>
        </p:nvSpPr>
        <p:spPr>
          <a:xfrm>
            <a:off x="103044" y="2057690"/>
            <a:ext cx="89161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Tailles des reins au diagnostic (cm)</a:t>
            </a:r>
          </a:p>
          <a:p>
            <a:pPr marL="285750" indent="-285750">
              <a:buFontTx/>
              <a:buChar char="-"/>
            </a:pPr>
            <a:r>
              <a:rPr lang="fr-FR" dirty="0"/>
              <a:t>Anomalie morphologique rénale (</a:t>
            </a:r>
            <a:r>
              <a:rPr lang="fr-FR" dirty="0" err="1"/>
              <a:t>Néphrocalcinose</a:t>
            </a:r>
            <a:r>
              <a:rPr lang="fr-FR" dirty="0"/>
              <a:t>, kyste, rein unique…) </a:t>
            </a:r>
            <a:r>
              <a:rPr lang="fr-FR" b="1" dirty="0" smtClean="0"/>
              <a:t>oui (préciser)/non</a:t>
            </a: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dirty="0"/>
              <a:t>Age des premiers symptômes/première protéinurie connue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Hématurie microscopique </a:t>
            </a:r>
            <a:r>
              <a:rPr lang="fr-FR" b="1" dirty="0"/>
              <a:t>oui/non</a:t>
            </a:r>
          </a:p>
          <a:p>
            <a:pPr marL="285750" indent="-285750">
              <a:buFontTx/>
              <a:buChar char="-"/>
            </a:pPr>
            <a:r>
              <a:rPr lang="fr-FR" dirty="0"/>
              <a:t>Si protéinurie tubulaire/glomérulaire/mixte</a:t>
            </a:r>
          </a:p>
          <a:p>
            <a:pPr marL="285750" indent="-285750">
              <a:buFontTx/>
              <a:buChar char="-"/>
            </a:pPr>
            <a:r>
              <a:rPr lang="fr-FR" dirty="0"/>
              <a:t>Anomalies tubulaires évidentes (acidoses…)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Hyper uricémie ou goutte avant 35 ans ? </a:t>
            </a:r>
            <a:r>
              <a:rPr lang="fr-FR" b="1" dirty="0"/>
              <a:t>oui/non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Fonction rénale actuelle: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Notion de syndrome néphrotique ou évolution d’un Syndrome Néphrotique  </a:t>
            </a:r>
            <a:r>
              <a:rPr lang="fr-FR" b="1" dirty="0"/>
              <a:t>oui/non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Biopsie rénale faite? </a:t>
            </a:r>
            <a:r>
              <a:rPr lang="fr-FR" b="1" dirty="0"/>
              <a:t>oui/non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Nature principale des lésions rénales </a:t>
            </a:r>
            <a:r>
              <a:rPr lang="fr-FR" b="1" dirty="0"/>
              <a:t>(vasculaire, tubulaire, glomérulaire, aspécifiques..)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endParaRPr lang="fr-FR" b="1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61242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436418"/>
            <a:ext cx="543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Indication Néphropathie indéterminée patient &lt; 45 ans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="" xmlns:a16="http://schemas.microsoft.com/office/drawing/2014/main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1916832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8">
            <a:extLst>
              <a:ext uri="{FF2B5EF4-FFF2-40B4-BE49-F238E27FC236}">
                <a16:creationId xmlns="" xmlns:a16="http://schemas.microsoft.com/office/drawing/2014/main" id="{F982C2EE-2625-C049-9F62-0579CECB020C}"/>
              </a:ext>
            </a:extLst>
          </p:cNvPr>
          <p:cNvSpPr txBox="1"/>
          <p:nvPr/>
        </p:nvSpPr>
        <p:spPr>
          <a:xfrm>
            <a:off x="95390" y="2023095"/>
            <a:ext cx="845731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Atteinte extra-rénale?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(diabète/surdité/rétine/cœur/infections/dysmorphie/squelette/rotules</a:t>
            </a:r>
          </a:p>
          <a:p>
            <a:r>
              <a:rPr lang="fr-FR" dirty="0"/>
              <a:t>/Périmètre </a:t>
            </a:r>
            <a:r>
              <a:rPr lang="fr-FR" dirty="0" err="1"/>
              <a:t>Cranien</a:t>
            </a:r>
            <a:r>
              <a:rPr lang="fr-FR" dirty="0"/>
              <a:t>/AVC/retard acquisitions/déficience intellectuelle/épilepsie/génital…)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Vous suspectiez une néphropathie en particulier ?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Examens génétique antérieur </a:t>
            </a:r>
            <a:r>
              <a:rPr lang="fr-FR" dirty="0" smtClean="0"/>
              <a:t>négatifs </a:t>
            </a:r>
            <a:r>
              <a:rPr lang="fr-FR" dirty="0"/>
              <a:t>(panel, ACPA, </a:t>
            </a:r>
            <a:r>
              <a:rPr lang="fr-FR" dirty="0" err="1"/>
              <a:t>exome</a:t>
            </a:r>
            <a:r>
              <a:rPr lang="fr-FR" dirty="0" smtClean="0"/>
              <a:t>,… </a:t>
            </a:r>
            <a:r>
              <a:rPr lang="fr-FR" dirty="0"/>
              <a:t>) et labo si </a:t>
            </a:r>
            <a:r>
              <a:rPr lang="fr-FR" dirty="0" smtClean="0"/>
              <a:t>oui (préciser)</a:t>
            </a: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Généticien ou biologiste réfèrent déjà associé au dossier si connu ?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u="sng" dirty="0"/>
              <a:t>Facultatif</a:t>
            </a:r>
            <a:r>
              <a:rPr lang="fr-FR" b="1" dirty="0"/>
              <a:t> : </a:t>
            </a:r>
            <a:r>
              <a:rPr lang="fr-FR" dirty="0"/>
              <a:t>Termes HPO retenues:</a:t>
            </a:r>
          </a:p>
          <a:p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66726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436418"/>
            <a:ext cx="543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Indication Néphropathie indéterminée patient &lt; 45 ans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="" xmlns:a16="http://schemas.microsoft.com/office/drawing/2014/main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1916832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re 1">
            <a:extLst>
              <a:ext uri="{FF2B5EF4-FFF2-40B4-BE49-F238E27FC236}">
                <a16:creationId xmlns="" xmlns:a16="http://schemas.microsoft.com/office/drawing/2014/main" id="{636BA7BB-816A-6D42-B1CB-B2D4F7EE5900}"/>
              </a:ext>
            </a:extLst>
          </p:cNvPr>
          <p:cNvSpPr txBox="1">
            <a:spLocks/>
          </p:cNvSpPr>
          <p:nvPr/>
        </p:nvSpPr>
        <p:spPr>
          <a:xfrm>
            <a:off x="207454" y="238380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/>
              <a:t>Conclusions-recommandations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43567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309</Words>
  <Application>Microsoft Office PowerPoint</Application>
  <PresentationFormat>Affichage à l'écran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APHP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g-nck-pcnck1268</dc:creator>
  <cp:lastModifiedBy>Laurence Heidet</cp:lastModifiedBy>
  <cp:revision>7</cp:revision>
  <dcterms:created xsi:type="dcterms:W3CDTF">2019-03-21T08:28:17Z</dcterms:created>
  <dcterms:modified xsi:type="dcterms:W3CDTF">2019-08-14T08:20:22Z</dcterms:modified>
</cp:coreProperties>
</file>