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6" r:id="rId4"/>
    <p:sldId id="269" r:id="rId5"/>
    <p:sldId id="270" r:id="rId6"/>
    <p:sldId id="271" r:id="rId7"/>
    <p:sldId id="272" r:id="rId8"/>
    <p:sldId id="268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>
      <p:cViewPr>
        <p:scale>
          <a:sx n="102" d="100"/>
          <a:sy n="102" d="100"/>
        </p:scale>
        <p:origin x="-1800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7405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933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32894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91501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6535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277854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69213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9726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82643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75950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4770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229C9-E0CA-431F-9C71-DCA105842BA9}" type="datetimeFigureOut">
              <a:rPr lang="fr-FR" smtClean="0"/>
              <a:pPr/>
              <a:t>14/08/2019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A7892-31B9-4009-906B-9D29D829CC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4689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7" y="1268760"/>
            <a:ext cx="6584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Indication: néphropathie syndromique n’entrant pas dans le cadre d’un syndrome étiqueté et avec une analyse chromosomique par puce à ADN négative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8964" y="2204864"/>
            <a:ext cx="857749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600" dirty="0"/>
              <a:t>Centre ou région ou </a:t>
            </a:r>
            <a:r>
              <a:rPr lang="fr-FR" sz="1600" dirty="0" smtClean="0"/>
              <a:t>ville		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Néphrologue référent 			</a:t>
            </a:r>
          </a:p>
          <a:p>
            <a:pPr marL="285750" indent="-285750">
              <a:buFontTx/>
              <a:buChar char="-"/>
            </a:pPr>
            <a:r>
              <a:rPr lang="fr-FR" sz="1600" dirty="0" smtClean="0"/>
              <a:t>Généticien référent</a:t>
            </a:r>
          </a:p>
          <a:p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/>
              <a:t>NOM</a:t>
            </a:r>
            <a:r>
              <a:rPr lang="fr-FR" sz="1600" dirty="0" smtClean="0"/>
              <a:t>:					</a:t>
            </a: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/>
              <a:t>Prénom: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Date de naissance et Age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Origine géographique 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Parents apparentés?</a:t>
            </a:r>
          </a:p>
          <a:p>
            <a:pPr marL="285750" indent="-285750">
              <a:buFontTx/>
              <a:buChar char="-"/>
            </a:pPr>
            <a:endParaRPr lang="fr-FR" sz="1600" dirty="0"/>
          </a:p>
          <a:p>
            <a:endParaRPr lang="fr-FR" sz="16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90064" y="93014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:a16="http://schemas.microsoft.com/office/drawing/2014/main" xmlns="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2204864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1AF3D7B-BD47-B445-8A0B-7AC9F43D8579}"/>
              </a:ext>
            </a:extLst>
          </p:cNvPr>
          <p:cNvSpPr txBox="1"/>
          <p:nvPr/>
        </p:nvSpPr>
        <p:spPr>
          <a:xfrm>
            <a:off x="90064" y="5447510"/>
            <a:ext cx="237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b="1" dirty="0"/>
          </a:p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489721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137518"/>
            <a:ext cx="6444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Indication: néphropathie syndromique n’entrant pas dans le cadre d’un syndrome étiqueté et avec une analyse chromosomique par puce à ADN négative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0064" y="83671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:a16="http://schemas.microsoft.com/office/drawing/2014/main" xmlns="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2060848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1705BC32-B6C1-994A-9C3E-051C23DBEDB6}"/>
              </a:ext>
            </a:extLst>
          </p:cNvPr>
          <p:cNvSpPr/>
          <p:nvPr/>
        </p:nvSpPr>
        <p:spPr>
          <a:xfrm>
            <a:off x="2589500" y="2780928"/>
            <a:ext cx="3979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Arbre </a:t>
            </a:r>
            <a:r>
              <a:rPr lang="fr-FR" dirty="0" smtClean="0"/>
              <a:t>Généalogique  </a:t>
            </a:r>
            <a:r>
              <a:rPr lang="fr-FR" dirty="0"/>
              <a:t>ou fiche </a:t>
            </a:r>
            <a:r>
              <a:rPr lang="fr-FR" dirty="0" err="1"/>
              <a:t>phenotips</a:t>
            </a: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D265905-24A5-7049-A34C-1BCEF086A7D7}"/>
              </a:ext>
            </a:extLst>
          </p:cNvPr>
          <p:cNvSpPr/>
          <p:nvPr/>
        </p:nvSpPr>
        <p:spPr>
          <a:xfrm>
            <a:off x="349966" y="2028214"/>
            <a:ext cx="78224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Trio disponible  </a:t>
            </a:r>
            <a:r>
              <a:rPr lang="fr-FR" b="1" dirty="0" smtClean="0"/>
              <a:t>oui/non</a:t>
            </a:r>
            <a:endParaRPr lang="fr-FR" b="1" dirty="0"/>
          </a:p>
          <a:p>
            <a:pPr marL="285750" indent="-285750">
              <a:buFontTx/>
              <a:buChar char="-"/>
            </a:pPr>
            <a:r>
              <a:rPr lang="fr-FR" dirty="0"/>
              <a:t>Apparentés disponibles en plus du trio </a:t>
            </a:r>
            <a:r>
              <a:rPr lang="fr-FR" b="1" dirty="0" smtClean="0"/>
              <a:t>oui/non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xmlns="" val="580875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137518"/>
            <a:ext cx="6444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Indication: néphropathie syndromique n’entrant pas dans le cadre d’un syndrome étiqueté et avec une analyse chromosomique par puce à ADN négative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0064" y="83671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:a16="http://schemas.microsoft.com/office/drawing/2014/main" xmlns="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2060848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D265905-24A5-7049-A34C-1BCEF086A7D7}"/>
              </a:ext>
            </a:extLst>
          </p:cNvPr>
          <p:cNvSpPr/>
          <p:nvPr/>
        </p:nvSpPr>
        <p:spPr>
          <a:xfrm>
            <a:off x="349966" y="2422629"/>
            <a:ext cx="7822433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</a:pPr>
            <a:r>
              <a:rPr lang="fr-FR" dirty="0" smtClean="0"/>
              <a:t>Antécédents </a:t>
            </a:r>
            <a:r>
              <a:rPr lang="fr-FR" dirty="0"/>
              <a:t>familiaux</a:t>
            </a:r>
            <a:r>
              <a:rPr lang="fr-FR" sz="1050" dirty="0"/>
              <a:t> </a:t>
            </a:r>
            <a:r>
              <a:rPr lang="fr-FR" dirty="0"/>
              <a:t> </a:t>
            </a:r>
            <a:endParaRPr lang="fr-FR" dirty="0" smtClean="0"/>
          </a:p>
          <a:p>
            <a:pPr marL="285750" lvl="0" indent="-285750">
              <a:buFontTx/>
              <a:buChar char="-"/>
            </a:pPr>
            <a:endParaRPr lang="fr-FR" dirty="0"/>
          </a:p>
          <a:p>
            <a:pPr marL="285750" lvl="0" indent="-285750">
              <a:buFontTx/>
              <a:buChar char="-"/>
            </a:pPr>
            <a:r>
              <a:rPr lang="fr-FR" dirty="0" smtClean="0"/>
              <a:t>Phénotype rénal</a:t>
            </a:r>
          </a:p>
          <a:p>
            <a:pPr marL="285750" lvl="0" indent="-285750">
              <a:buFontTx/>
              <a:buChar char="-"/>
            </a:pPr>
            <a:endParaRPr lang="fr-FR" sz="1600" dirty="0"/>
          </a:p>
          <a:p>
            <a:pPr marL="285750" lvl="0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Diagnostic </a:t>
            </a:r>
            <a:r>
              <a:rPr lang="fr-FR" dirty="0"/>
              <a:t>prénatal? Si oui </a:t>
            </a:r>
            <a:r>
              <a:rPr lang="fr-FR" dirty="0" smtClean="0"/>
              <a:t>: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Atteinte </a:t>
            </a:r>
            <a:r>
              <a:rPr lang="fr-FR" dirty="0"/>
              <a:t>des deux </a:t>
            </a:r>
            <a:r>
              <a:rPr lang="fr-FR" dirty="0" smtClean="0"/>
              <a:t>reins: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Phénotype </a:t>
            </a:r>
            <a:r>
              <a:rPr lang="fr-FR" dirty="0"/>
              <a:t>à droite (description + taille</a:t>
            </a:r>
            <a:r>
              <a:rPr lang="fr-FR" dirty="0" smtClean="0"/>
              <a:t>):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Phénotype </a:t>
            </a:r>
            <a:r>
              <a:rPr lang="fr-FR" dirty="0"/>
              <a:t>à gauche (description + taille</a:t>
            </a:r>
            <a:r>
              <a:rPr lang="fr-FR" dirty="0" smtClean="0"/>
              <a:t>):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Volume </a:t>
            </a:r>
            <a:r>
              <a:rPr lang="fr-FR" dirty="0"/>
              <a:t>liquide amniotique (terme) 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Atteinte </a:t>
            </a:r>
            <a:r>
              <a:rPr lang="fr-FR" dirty="0"/>
              <a:t>extra-rénale vue en prénatal </a:t>
            </a:r>
            <a:endParaRPr lang="fr-FR" sz="2400" dirty="0" smtClean="0"/>
          </a:p>
          <a:p>
            <a:pPr lvl="1"/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xmlns="" val="1322613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137518"/>
            <a:ext cx="6444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Indication: néphropathie syndromique n’entrant pas dans le cadre d’un syndrome étiqueté et avec une analyse chromosomique par puce à ADN négative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0064" y="83671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:a16="http://schemas.microsoft.com/office/drawing/2014/main" xmlns="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2060848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D265905-24A5-7049-A34C-1BCEF086A7D7}"/>
              </a:ext>
            </a:extLst>
          </p:cNvPr>
          <p:cNvSpPr/>
          <p:nvPr/>
        </p:nvSpPr>
        <p:spPr>
          <a:xfrm>
            <a:off x="251520" y="2204864"/>
            <a:ext cx="7822433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Tx/>
              <a:buChar char="-"/>
            </a:pPr>
            <a:r>
              <a:rPr lang="fr-FR" dirty="0" smtClean="0"/>
              <a:t>Diagnostic postnatal:</a:t>
            </a:r>
            <a:endParaRPr lang="fr-FR" sz="1600" dirty="0"/>
          </a:p>
          <a:p>
            <a:pPr marL="742950" lvl="2" indent="-285750">
              <a:buFontTx/>
              <a:buChar char="-"/>
            </a:pPr>
            <a:r>
              <a:rPr lang="fr-FR" dirty="0" smtClean="0"/>
              <a:t>Age </a:t>
            </a:r>
            <a:endParaRPr lang="fr-FR" sz="1600" dirty="0"/>
          </a:p>
          <a:p>
            <a:pPr marL="742950" lvl="2" indent="-285750">
              <a:buFontTx/>
              <a:buChar char="-"/>
            </a:pPr>
            <a:r>
              <a:rPr lang="fr-FR" dirty="0" smtClean="0"/>
              <a:t>Circonstances</a:t>
            </a:r>
            <a:endParaRPr lang="fr-FR" sz="1600" dirty="0"/>
          </a:p>
          <a:p>
            <a:pPr marL="742950" lvl="2" indent="-285750">
              <a:buFontTx/>
              <a:buChar char="-"/>
            </a:pPr>
            <a:r>
              <a:rPr lang="fr-FR" dirty="0" smtClean="0"/>
              <a:t>ATCD </a:t>
            </a:r>
            <a:r>
              <a:rPr lang="fr-FR" dirty="0" err="1"/>
              <a:t>polyuro-polydypsie</a:t>
            </a:r>
            <a:r>
              <a:rPr lang="fr-FR" dirty="0"/>
              <a:t>? </a:t>
            </a:r>
            <a:endParaRPr lang="fr-FR" sz="1600" dirty="0"/>
          </a:p>
          <a:p>
            <a:pPr marL="742950" lvl="2" indent="-285750">
              <a:buFontTx/>
              <a:buChar char="-"/>
            </a:pPr>
            <a:r>
              <a:rPr lang="fr-FR" dirty="0" smtClean="0"/>
              <a:t>Énurésie secondaire?</a:t>
            </a:r>
            <a:endParaRPr lang="fr-FR" sz="1600" dirty="0"/>
          </a:p>
          <a:p>
            <a:pPr marL="742950" lvl="2" indent="-285750">
              <a:buFontTx/>
              <a:buChar char="-"/>
            </a:pPr>
            <a:r>
              <a:rPr lang="fr-FR" dirty="0" smtClean="0"/>
              <a:t>Morphologie </a:t>
            </a:r>
            <a:r>
              <a:rPr lang="fr-FR" dirty="0"/>
              <a:t>rénale actuelle </a:t>
            </a:r>
            <a:endParaRPr lang="fr-FR" sz="1600" dirty="0"/>
          </a:p>
          <a:p>
            <a:pPr marL="1200150" lvl="3" indent="-285750">
              <a:buFontTx/>
              <a:buChar char="-"/>
            </a:pPr>
            <a:r>
              <a:rPr lang="fr-FR" dirty="0" smtClean="0"/>
              <a:t>Rein </a:t>
            </a:r>
            <a:r>
              <a:rPr lang="fr-FR" dirty="0"/>
              <a:t>gauche (description + taille</a:t>
            </a:r>
            <a:r>
              <a:rPr lang="fr-FR" dirty="0" smtClean="0"/>
              <a:t>):</a:t>
            </a:r>
            <a:endParaRPr lang="fr-FR" sz="1600" dirty="0"/>
          </a:p>
          <a:p>
            <a:pPr marL="1200150" lvl="3" indent="-285750">
              <a:buFontTx/>
              <a:buChar char="-"/>
            </a:pPr>
            <a:r>
              <a:rPr lang="fr-FR" dirty="0" smtClean="0"/>
              <a:t>Rein </a:t>
            </a:r>
            <a:r>
              <a:rPr lang="fr-FR" dirty="0"/>
              <a:t>droit (description + taille</a:t>
            </a:r>
            <a:r>
              <a:rPr lang="fr-FR" dirty="0" smtClean="0"/>
              <a:t>):</a:t>
            </a:r>
            <a:endParaRPr lang="fr-FR" sz="1600" dirty="0"/>
          </a:p>
          <a:p>
            <a:pPr marL="742950" lvl="2" indent="-285750">
              <a:buFontTx/>
              <a:buChar char="-"/>
            </a:pPr>
            <a:r>
              <a:rPr lang="fr-FR" dirty="0" smtClean="0"/>
              <a:t>HTA?</a:t>
            </a:r>
            <a:endParaRPr lang="fr-FR" sz="1600" dirty="0"/>
          </a:p>
          <a:p>
            <a:pPr marL="742950" lvl="2" indent="-285750">
              <a:buFontTx/>
              <a:buChar char="-"/>
            </a:pPr>
            <a:r>
              <a:rPr lang="fr-FR" dirty="0" smtClean="0"/>
              <a:t>Sédiment urinaire</a:t>
            </a:r>
            <a:endParaRPr lang="fr-FR" sz="1600" dirty="0"/>
          </a:p>
          <a:p>
            <a:pPr marL="1200150" lvl="3" indent="-285750">
              <a:buFontTx/>
              <a:buChar char="-"/>
            </a:pPr>
            <a:r>
              <a:rPr lang="fr-FR" dirty="0" smtClean="0"/>
              <a:t>Protéinurie?</a:t>
            </a:r>
            <a:r>
              <a:rPr lang="fr-FR" sz="1600" dirty="0"/>
              <a:t>	</a:t>
            </a:r>
            <a:r>
              <a:rPr lang="fr-FR" dirty="0" smtClean="0"/>
              <a:t>Si </a:t>
            </a:r>
            <a:r>
              <a:rPr lang="fr-FR" dirty="0"/>
              <a:t>oui, </a:t>
            </a:r>
            <a:r>
              <a:rPr lang="fr-FR" dirty="0" smtClean="0"/>
              <a:t>type de Pu? syndrome </a:t>
            </a:r>
            <a:r>
              <a:rPr lang="fr-FR" dirty="0"/>
              <a:t>néphrotique </a:t>
            </a:r>
            <a:r>
              <a:rPr lang="fr-FR" dirty="0" smtClean="0"/>
              <a:t>?</a:t>
            </a:r>
          </a:p>
          <a:p>
            <a:pPr marL="1200150" lvl="3" indent="-285750">
              <a:buFontTx/>
              <a:buChar char="-"/>
            </a:pPr>
            <a:r>
              <a:rPr lang="fr-FR" dirty="0" smtClean="0"/>
              <a:t>Hématurie</a:t>
            </a:r>
            <a:r>
              <a:rPr lang="fr-FR" sz="1600" dirty="0" smtClean="0"/>
              <a:t> ?</a:t>
            </a:r>
            <a:endParaRPr lang="fr-FR" sz="1600" dirty="0"/>
          </a:p>
          <a:p>
            <a:pPr marL="742950" lvl="2" indent="-285750">
              <a:buFontTx/>
              <a:buChar char="-"/>
            </a:pPr>
            <a:r>
              <a:rPr lang="fr-FR" dirty="0" smtClean="0"/>
              <a:t>Autres</a:t>
            </a:r>
            <a:r>
              <a:rPr lang="fr-FR" sz="1050" dirty="0"/>
              <a:t> </a:t>
            </a:r>
            <a:r>
              <a:rPr lang="fr-FR" dirty="0"/>
              <a:t> </a:t>
            </a:r>
            <a:r>
              <a:rPr lang="fr-FR" dirty="0" smtClean="0"/>
              <a:t> anomalies?</a:t>
            </a:r>
            <a:endParaRPr lang="fr-FR" sz="1600" dirty="0"/>
          </a:p>
          <a:p>
            <a:pPr marL="1200150" lvl="3" indent="-285750">
              <a:buFontTx/>
              <a:buChar char="-"/>
            </a:pPr>
            <a:r>
              <a:rPr lang="fr-FR" dirty="0" err="1" smtClean="0"/>
              <a:t>hydroéléctrolytiques</a:t>
            </a:r>
            <a:r>
              <a:rPr lang="fr-FR" dirty="0" smtClean="0"/>
              <a:t> ?</a:t>
            </a:r>
          </a:p>
          <a:p>
            <a:pPr marL="1200150" lvl="3" indent="-285750">
              <a:buFontTx/>
              <a:buChar char="-"/>
            </a:pPr>
            <a:r>
              <a:rPr lang="fr-FR" dirty="0" smtClean="0"/>
              <a:t>Métabolisme </a:t>
            </a:r>
            <a:r>
              <a:rPr lang="fr-FR" dirty="0" err="1" smtClean="0"/>
              <a:t>phospho-calcique</a:t>
            </a:r>
            <a:r>
              <a:rPr lang="fr-FR" dirty="0"/>
              <a:t> ?</a:t>
            </a:r>
          </a:p>
          <a:p>
            <a:pPr lvl="1"/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xmlns="" val="2869223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137518"/>
            <a:ext cx="6444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Indication: néphropathie syndromique n’entrant pas dans le cadre d’un syndrome étiqueté et avec une analyse chromosomique par puce à ADN négative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0064" y="83671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:a16="http://schemas.microsoft.com/office/drawing/2014/main" xmlns="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2060848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D265905-24A5-7049-A34C-1BCEF086A7D7}"/>
              </a:ext>
            </a:extLst>
          </p:cNvPr>
          <p:cNvSpPr/>
          <p:nvPr/>
        </p:nvSpPr>
        <p:spPr>
          <a:xfrm>
            <a:off x="251520" y="2060848"/>
            <a:ext cx="7822433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</a:pPr>
            <a:r>
              <a:rPr lang="fr-FR" dirty="0" smtClean="0"/>
              <a:t>Atteinte </a:t>
            </a:r>
            <a:r>
              <a:rPr lang="fr-FR" dirty="0"/>
              <a:t>extra-rénale (</a:t>
            </a:r>
            <a:r>
              <a:rPr lang="fr-FR" dirty="0" smtClean="0"/>
              <a:t>développer):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 smtClean="0"/>
              <a:t>SNC/cognition/psychiatrie?</a:t>
            </a: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/>
              <a:t>retard acquisitions/déficience </a:t>
            </a:r>
            <a:r>
              <a:rPr lang="fr-FR" sz="1600" dirty="0" smtClean="0"/>
              <a:t>intellectuelle?</a:t>
            </a:r>
            <a:r>
              <a:rPr lang="fr-FR" sz="1600" dirty="0"/>
              <a:t> </a:t>
            </a:r>
            <a:endParaRPr lang="fr-FR" sz="1600" dirty="0" smtClean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 smtClean="0"/>
              <a:t>Epilepsie?</a:t>
            </a: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 smtClean="0"/>
              <a:t>Dysmorphie</a:t>
            </a:r>
            <a:r>
              <a:rPr lang="fr-FR" sz="1600" dirty="0"/>
              <a:t> </a:t>
            </a:r>
            <a:r>
              <a:rPr lang="fr-FR" sz="1600" dirty="0" smtClean="0"/>
              <a:t>?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 smtClean="0"/>
              <a:t>Bouche/face/palais?</a:t>
            </a:r>
            <a:endParaRPr lang="fr-FR" sz="14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 smtClean="0"/>
              <a:t>Extrémités</a:t>
            </a:r>
            <a:r>
              <a:rPr lang="fr-FR" sz="1600" dirty="0"/>
              <a:t> ? </a:t>
            </a:r>
            <a:r>
              <a:rPr lang="fr-FR" sz="1600" dirty="0" smtClean="0"/>
              <a:t>Squelette?</a:t>
            </a:r>
            <a:endParaRPr lang="fr-FR" sz="14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 smtClean="0"/>
              <a:t>Œil?</a:t>
            </a:r>
            <a:endParaRPr lang="fr-FR" sz="14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 smtClean="0"/>
              <a:t>Latéralité</a:t>
            </a:r>
            <a:r>
              <a:rPr lang="fr-FR" sz="1600" dirty="0"/>
              <a:t> </a:t>
            </a:r>
            <a:r>
              <a:rPr lang="fr-FR" sz="1600" dirty="0" smtClean="0"/>
              <a:t>?</a:t>
            </a:r>
            <a:endParaRPr lang="fr-FR" sz="14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 smtClean="0"/>
              <a:t>Foie?</a:t>
            </a:r>
            <a:endParaRPr lang="fr-FR" sz="14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 smtClean="0"/>
              <a:t>Rate</a:t>
            </a:r>
            <a:r>
              <a:rPr lang="fr-FR" sz="1600" dirty="0"/>
              <a:t> </a:t>
            </a:r>
            <a:r>
              <a:rPr lang="fr-FR" sz="1600" dirty="0" smtClean="0"/>
              <a:t>?</a:t>
            </a:r>
            <a:endParaRPr lang="fr-FR" sz="14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sz="1600" dirty="0" smtClean="0"/>
              <a:t>Tube </a:t>
            </a:r>
            <a:r>
              <a:rPr lang="fr-FR" sz="1600" dirty="0"/>
              <a:t>digestif </a:t>
            </a:r>
            <a:r>
              <a:rPr lang="fr-FR" sz="1600" dirty="0" smtClean="0"/>
              <a:t>?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xmlns="" val="1918832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137518"/>
            <a:ext cx="6444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Indication: néphropathie syndromique n’entrant pas dans le cadre d’un syndrome étiqueté et avec une analyse chromosomique par puce à ADN négative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0064" y="83671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:a16="http://schemas.microsoft.com/office/drawing/2014/main" xmlns="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2060848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D265905-24A5-7049-A34C-1BCEF086A7D7}"/>
              </a:ext>
            </a:extLst>
          </p:cNvPr>
          <p:cNvSpPr/>
          <p:nvPr/>
        </p:nvSpPr>
        <p:spPr>
          <a:xfrm>
            <a:off x="251520" y="2060848"/>
            <a:ext cx="7822433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</a:pPr>
            <a:r>
              <a:rPr lang="fr-FR" dirty="0" smtClean="0"/>
              <a:t>Atteinte </a:t>
            </a:r>
            <a:r>
              <a:rPr lang="fr-FR" dirty="0"/>
              <a:t>extra-rénale </a:t>
            </a:r>
            <a:r>
              <a:rPr lang="fr-FR" dirty="0" smtClean="0"/>
              <a:t>suite (développer):</a:t>
            </a:r>
          </a:p>
          <a:p>
            <a:pPr lvl="0"/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Diaphragme</a:t>
            </a:r>
            <a:r>
              <a:rPr lang="fr-FR" dirty="0"/>
              <a:t> </a:t>
            </a:r>
            <a:r>
              <a:rPr lang="fr-FR" dirty="0" smtClean="0"/>
              <a:t>?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Poumon</a:t>
            </a:r>
            <a:r>
              <a:rPr lang="fr-FR" dirty="0"/>
              <a:t> </a:t>
            </a:r>
            <a:r>
              <a:rPr lang="fr-FR" dirty="0" smtClean="0"/>
              <a:t>?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Cœur?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Génital/Fertilité?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Diabète?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Surdité </a:t>
            </a:r>
            <a:r>
              <a:rPr lang="fr-FR" dirty="0"/>
              <a:t>(préciser type et </a:t>
            </a:r>
            <a:r>
              <a:rPr lang="fr-FR" dirty="0" smtClean="0"/>
              <a:t>latéralité)?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Anomalies </a:t>
            </a:r>
            <a:r>
              <a:rPr lang="fr-FR" dirty="0"/>
              <a:t>biologiques (foie, pancréas, magnésium, uricémie……..)? 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Autre?</a:t>
            </a:r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xmlns="" val="2468933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137518"/>
            <a:ext cx="6444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Indication: néphropathie syndromique n’entrant pas dans le cadre d’un syndrome étiqueté et avec une analyse chromosomique par puce à ADN négative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0064" y="83671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:a16="http://schemas.microsoft.com/office/drawing/2014/main" xmlns="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2060848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D265905-24A5-7049-A34C-1BCEF086A7D7}"/>
              </a:ext>
            </a:extLst>
          </p:cNvPr>
          <p:cNvSpPr/>
          <p:nvPr/>
        </p:nvSpPr>
        <p:spPr>
          <a:xfrm>
            <a:off x="251520" y="2348880"/>
            <a:ext cx="7822433" cy="2870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Analyses </a:t>
            </a:r>
            <a:r>
              <a:rPr lang="fr-FR" dirty="0"/>
              <a:t>génétiques négatives </a:t>
            </a:r>
            <a:r>
              <a:rPr lang="fr-FR" dirty="0" smtClean="0"/>
              <a:t>antérieures</a:t>
            </a:r>
          </a:p>
          <a:p>
            <a:pPr marL="285750" lvl="0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Laboratoire:</a:t>
            </a:r>
            <a:endParaRPr lang="fr-FR" sz="1600" dirty="0"/>
          </a:p>
          <a:p>
            <a:pPr marL="285750" lvl="0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Technique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CGH </a:t>
            </a:r>
            <a:r>
              <a:rPr lang="fr-FR" dirty="0"/>
              <a:t>(préciser la résolution) </a:t>
            </a:r>
            <a:r>
              <a:rPr lang="fr-FR" dirty="0" smtClean="0"/>
              <a:t>: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r>
              <a:rPr lang="fr-FR" dirty="0" smtClean="0"/>
              <a:t>Autre </a:t>
            </a:r>
            <a:r>
              <a:rPr lang="fr-FR" dirty="0"/>
              <a:t>(préciser ?)</a:t>
            </a: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endParaRPr lang="fr-FR" sz="1600" dirty="0"/>
          </a:p>
          <a:p>
            <a:pPr marL="742950" lvl="1" indent="-285750">
              <a:lnSpc>
                <a:spcPct val="150000"/>
              </a:lnSpc>
              <a:buFontTx/>
              <a:buChar char="-"/>
            </a:pP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xmlns="" val="1934431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5474" y="1108845"/>
            <a:ext cx="2471892" cy="59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5"/>
          <p:cNvCxnSpPr>
            <a:cxnSpLocks/>
          </p:cNvCxnSpPr>
          <p:nvPr/>
        </p:nvCxnSpPr>
        <p:spPr>
          <a:xfrm>
            <a:off x="61266" y="754340"/>
            <a:ext cx="6444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1266" y="1137518"/>
            <a:ext cx="6444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Indication: néphropathie syndromique n’entrant pas dans le cadre d’un syndrome étiqueté et avec une analyse chromosomique par puce à ADN négative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90064" y="836712"/>
            <a:ext cx="143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Date RCP :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F6D3EFE-907C-5B49-941F-DEA8921EED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6141" y="39575"/>
            <a:ext cx="1743119" cy="9761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F3F33E4-3BA0-994F-896D-D00EBBA79CF5}"/>
              </a:ext>
            </a:extLst>
          </p:cNvPr>
          <p:cNvSpPr txBox="1"/>
          <p:nvPr/>
        </p:nvSpPr>
        <p:spPr>
          <a:xfrm>
            <a:off x="139951" y="137962"/>
            <a:ext cx="479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RCP d’inclusion Plan FMG 2025</a:t>
            </a:r>
          </a:p>
        </p:txBody>
      </p:sp>
      <p:cxnSp>
        <p:nvCxnSpPr>
          <p:cNvPr id="13" name="Connecteur droit 5">
            <a:extLst>
              <a:ext uri="{FF2B5EF4-FFF2-40B4-BE49-F238E27FC236}">
                <a16:creationId xmlns:a16="http://schemas.microsoft.com/office/drawing/2014/main" xmlns="" id="{B31111A6-1791-C541-975D-1743538643E4}"/>
              </a:ext>
            </a:extLst>
          </p:cNvPr>
          <p:cNvCxnSpPr>
            <a:cxnSpLocks/>
          </p:cNvCxnSpPr>
          <p:nvPr/>
        </p:nvCxnSpPr>
        <p:spPr>
          <a:xfrm>
            <a:off x="61266" y="2060848"/>
            <a:ext cx="891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re 1">
            <a:extLst>
              <a:ext uri="{FF2B5EF4-FFF2-40B4-BE49-F238E27FC236}">
                <a16:creationId xmlns:a16="http://schemas.microsoft.com/office/drawing/2014/main" xmlns="" id="{636BA7BB-816A-6D42-B1CB-B2D4F7EE5900}"/>
              </a:ext>
            </a:extLst>
          </p:cNvPr>
          <p:cNvSpPr txBox="1">
            <a:spLocks/>
          </p:cNvSpPr>
          <p:nvPr/>
        </p:nvSpPr>
        <p:spPr>
          <a:xfrm>
            <a:off x="207454" y="2383805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/>
              <a:t>Conclusions-recommandations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2305219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329</Words>
  <Application>Microsoft Office PowerPoint</Application>
  <PresentationFormat>Affichage à l'écran (4:3)</PresentationFormat>
  <Paragraphs>91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</vt:vector>
  </TitlesOfParts>
  <Company>APHP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g-nck-pcnck1268</dc:creator>
  <cp:lastModifiedBy>Laurence Heidet</cp:lastModifiedBy>
  <cp:revision>15</cp:revision>
  <dcterms:created xsi:type="dcterms:W3CDTF">2019-03-21T08:28:17Z</dcterms:created>
  <dcterms:modified xsi:type="dcterms:W3CDTF">2019-08-14T08:19:12Z</dcterms:modified>
</cp:coreProperties>
</file>